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5"/>
  </p:notesMasterIdLst>
  <p:handoutMasterIdLst>
    <p:handoutMasterId r:id="rId16"/>
  </p:handoutMasterIdLst>
  <p:sldIdLst>
    <p:sldId id="307" r:id="rId2"/>
    <p:sldId id="304" r:id="rId3"/>
    <p:sldId id="305" r:id="rId4"/>
    <p:sldId id="322" r:id="rId5"/>
    <p:sldId id="323" r:id="rId6"/>
    <p:sldId id="324" r:id="rId7"/>
    <p:sldId id="325" r:id="rId8"/>
    <p:sldId id="327" r:id="rId9"/>
    <p:sldId id="313" r:id="rId10"/>
    <p:sldId id="328" r:id="rId11"/>
    <p:sldId id="326" r:id="rId12"/>
    <p:sldId id="321" r:id="rId13"/>
    <p:sldId id="285" r:id="rId14"/>
  </p:sldIdLst>
  <p:sldSz cx="9144000" cy="5143500" type="screen16x9"/>
  <p:notesSz cx="17348200" cy="9753600"/>
  <p:embeddedFontLst>
    <p:embeddedFont>
      <p:font typeface="Oswald" pitchFamily="2" charset="77"/>
      <p:regular r:id="rId17"/>
      <p:bold r:id="rId18"/>
    </p:embeddedFont>
    <p:embeddedFont>
      <p:font typeface="Roboto Condensed" panose="020F0502020204030204" pitchFamily="34" charset="0"/>
      <p:regular r:id="rId19"/>
      <p:bold r:id="rId20"/>
      <p:italic r:id="rId21"/>
      <p:boldItalic r:id="rId22"/>
    </p:embeddedFont>
    <p:embeddedFont>
      <p:font typeface="Roboto Slab Light" panose="020F030202020403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  <p188:author id="{6FC285A6-CBAA-A3B2-1200-2474C962BF8D}" name="Christophe R" initials="CR" userId="18c1a7824e5a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B15B"/>
    <a:srgbClr val="CA6336"/>
    <a:srgbClr val="BFD9D8"/>
    <a:srgbClr val="F1EEEB"/>
    <a:srgbClr val="627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B7930F-2A37-4E5E-908F-C7C13A141E00}">
  <a:tblStyle styleId="{5DB7930F-2A37-4E5E-908F-C7C13A141E00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4"/>
    <p:restoredTop sz="94692"/>
  </p:normalViewPr>
  <p:slideViewPr>
    <p:cSldViewPr snapToGrid="0">
      <p:cViewPr varScale="1">
        <p:scale>
          <a:sx n="141" d="100"/>
          <a:sy n="141" d="100"/>
        </p:scale>
        <p:origin x="28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19D4D4-D4E1-3691-74B5-DCA67302B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C0429-7068-A1DB-2176-B85BE512F2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9826625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E7929-8ED5-4244-9BA7-63CA5017A4D3}" type="datetimeFigureOut">
              <a:rPr lang="en-CL" smtClean="0"/>
              <a:t>1/23/23</a:t>
            </a:fld>
            <a:endParaRPr lang="en-C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A2529-7C4A-C7DC-663F-B451E462E8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8983B-3BD4-3F4D-5D50-20B39D1209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9826625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F8BB3-E584-894C-A9BB-39D718EA8C27}" type="slidenum">
              <a:rPr lang="en-CL" smtClean="0"/>
              <a:t>‹Nº›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1646751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47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e3383f17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e3383f17a_0_5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29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365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e3383f17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e3383f17a_0_5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47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e3383f17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e3383f17a_0_5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93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4e3383f17a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4e3383f17a_0_59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12076" y="-168328"/>
            <a:ext cx="8319900" cy="23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5600"/>
              <a:buNone/>
              <a:defRPr sz="5600" i="0" u="none" strike="noStrike" cap="none">
                <a:solidFill>
                  <a:srgbClr val="5252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335175" y="2444850"/>
            <a:ext cx="24735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5">
          <p15:clr>
            <a:srgbClr val="F9AD4C"/>
          </p15:clr>
        </p15:guide>
        <p15:guide id="2" orient="horz" pos="1633">
          <p15:clr>
            <a:srgbClr val="F9AD4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AST TITTLE 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12076" y="-168328"/>
            <a:ext cx="8319900" cy="23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5600"/>
              <a:buNone/>
              <a:defRPr sz="5600" i="0" u="none" strike="noStrike" cap="none">
                <a:solidFill>
                  <a:srgbClr val="5252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08875" y="2444850"/>
            <a:ext cx="2926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13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762117" y="1276993"/>
            <a:ext cx="1686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380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92791" y="509322"/>
            <a:ext cx="2515500" cy="4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7" r:id="rId3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7F22D85-EDC9-B114-627E-7DD9EFBD8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34564" t="138" r="46068"/>
          <a:stretch/>
        </p:blipFill>
        <p:spPr>
          <a:xfrm rot="5400000">
            <a:off x="3701229" y="-301655"/>
            <a:ext cx="1741493" cy="9148817"/>
          </a:xfrm>
          <a:prstGeom prst="rect">
            <a:avLst/>
          </a:prstGeom>
        </p:spPr>
      </p:pic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2773476" y="-168328"/>
            <a:ext cx="3597000" cy="239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dirty="0"/>
            </a:br>
            <a:endParaRPr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F6ADBBA-0D26-B032-8464-7069902BBEF8}"/>
              </a:ext>
            </a:extLst>
          </p:cNvPr>
          <p:cNvSpPr/>
          <p:nvPr/>
        </p:nvSpPr>
        <p:spPr>
          <a:xfrm>
            <a:off x="2422152" y="-266700"/>
            <a:ext cx="4309230" cy="4628354"/>
          </a:xfrm>
          <a:prstGeom prst="rect">
            <a:avLst/>
          </a:prstGeom>
          <a:noFill/>
          <a:ln>
            <a:solidFill>
              <a:srgbClr val="D9B15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9B15B"/>
              </a:solidFill>
              <a:highlight>
                <a:srgbClr val="D9B15B"/>
              </a:highlight>
            </a:endParaRPr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2422152" y="1030922"/>
            <a:ext cx="4299648" cy="22171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7AB05-44F9-E882-E0EA-0A7237D83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681" y="648587"/>
            <a:ext cx="3950342" cy="1414130"/>
          </a:xfrm>
          <a:prstGeom prst="rect">
            <a:avLst/>
          </a:prstGeom>
        </p:spPr>
      </p:pic>
      <p:sp>
        <p:nvSpPr>
          <p:cNvPr id="2" name="CuadroTexto 5">
            <a:extLst>
              <a:ext uri="{FF2B5EF4-FFF2-40B4-BE49-F238E27FC236}">
                <a16:creationId xmlns:a16="http://schemas.microsoft.com/office/drawing/2014/main" id="{6F7BDDAA-6377-42F4-300B-46469C9CC5C1}"/>
              </a:ext>
            </a:extLst>
          </p:cNvPr>
          <p:cNvSpPr txBox="1"/>
          <p:nvPr/>
        </p:nvSpPr>
        <p:spPr>
          <a:xfrm>
            <a:off x="2863652" y="2062954"/>
            <a:ext cx="3591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schemeClr val="bg1">
                    <a:lumMod val="50000"/>
                  </a:schemeClr>
                </a:solidFill>
              </a:rPr>
              <a:t>Da una segunda vida a tus muebles</a:t>
            </a:r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6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2773500" y="-20690"/>
            <a:ext cx="3597000" cy="239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dirty="0"/>
            </a:br>
            <a:endParaRPr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F6ADBBA-0D26-B032-8464-7069902BBEF8}"/>
              </a:ext>
            </a:extLst>
          </p:cNvPr>
          <p:cNvSpPr/>
          <p:nvPr/>
        </p:nvSpPr>
        <p:spPr>
          <a:xfrm>
            <a:off x="2455810" y="-338599"/>
            <a:ext cx="4309230" cy="1384524"/>
          </a:xfrm>
          <a:prstGeom prst="rect">
            <a:avLst/>
          </a:prstGeom>
          <a:noFill/>
          <a:ln>
            <a:solidFill>
              <a:srgbClr val="D9B15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9B15B"/>
              </a:solidFill>
              <a:highlight>
                <a:srgbClr val="D9B15B"/>
              </a:highlight>
            </a:endParaRPr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2422152" y="1030922"/>
            <a:ext cx="4299648" cy="22171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70BCD457-25FB-1F52-A452-E1E026F4665E}"/>
              </a:ext>
            </a:extLst>
          </p:cNvPr>
          <p:cNvSpPr txBox="1">
            <a:spLocks/>
          </p:cNvSpPr>
          <p:nvPr/>
        </p:nvSpPr>
        <p:spPr>
          <a:xfrm>
            <a:off x="2412570" y="404597"/>
            <a:ext cx="4299647" cy="38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2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en-CL" sz="3200" dirty="0">
                <a:solidFill>
                  <a:srgbClr val="CA6336"/>
                </a:solidFill>
                <a:latin typeface="+mj-lt"/>
              </a:rPr>
              <a:t>Panel de Productos</a:t>
            </a:r>
            <a:endParaRPr lang="es-ES" sz="2400" dirty="0">
              <a:solidFill>
                <a:srgbClr val="CA6336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B29CAC-0ECC-5788-392A-657EDC008F89}"/>
              </a:ext>
            </a:extLst>
          </p:cNvPr>
          <p:cNvGrpSpPr/>
          <p:nvPr/>
        </p:nvGrpSpPr>
        <p:grpSpPr>
          <a:xfrm>
            <a:off x="3293467" y="1334758"/>
            <a:ext cx="5145831" cy="334637"/>
            <a:chOff x="412442" y="1292364"/>
            <a:chExt cx="5145831" cy="334637"/>
          </a:xfrm>
        </p:grpSpPr>
        <p:sp>
          <p:nvSpPr>
            <p:cNvPr id="7" name="Rectángulo 3">
              <a:extLst>
                <a:ext uri="{FF2B5EF4-FFF2-40B4-BE49-F238E27FC236}">
                  <a16:creationId xmlns:a16="http://schemas.microsoft.com/office/drawing/2014/main" id="{500BA4F0-E3F0-C28B-8B32-D749A3D6C96A}"/>
                </a:ext>
              </a:extLst>
            </p:cNvPr>
            <p:cNvSpPr/>
            <p:nvPr/>
          </p:nvSpPr>
          <p:spPr>
            <a:xfrm>
              <a:off x="412442" y="1292364"/>
              <a:ext cx="5136250" cy="334637"/>
            </a:xfrm>
            <a:prstGeom prst="rect">
              <a:avLst/>
            </a:prstGeom>
            <a:solidFill>
              <a:srgbClr val="F1EEEB"/>
            </a:solidFill>
            <a:ln>
              <a:solidFill>
                <a:srgbClr val="F1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L" sz="1400" dirty="0">
                <a:solidFill>
                  <a:srgbClr val="CA6336"/>
                </a:solidFill>
                <a:latin typeface="Helvetica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1B3ABB-2D05-1577-297D-9CF9ADD0A301}"/>
                </a:ext>
              </a:extLst>
            </p:cNvPr>
            <p:cNvSpPr txBox="1"/>
            <p:nvPr/>
          </p:nvSpPr>
          <p:spPr>
            <a:xfrm>
              <a:off x="412442" y="1320150"/>
              <a:ext cx="51458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CL" sz="1100" dirty="0">
                  <a:solidFill>
                    <a:srgbClr val="CA63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INICIO DEL PANEL</a:t>
              </a:r>
            </a:p>
          </p:txBody>
        </p:sp>
      </p:grpSp>
      <p:sp>
        <p:nvSpPr>
          <p:cNvPr id="15" name="Rectángulo 3">
            <a:extLst>
              <a:ext uri="{FF2B5EF4-FFF2-40B4-BE49-F238E27FC236}">
                <a16:creationId xmlns:a16="http://schemas.microsoft.com/office/drawing/2014/main" id="{598A6B65-2D8B-7BB8-E62F-3C52C015395E}"/>
              </a:ext>
            </a:extLst>
          </p:cNvPr>
          <p:cNvSpPr/>
          <p:nvPr/>
        </p:nvSpPr>
        <p:spPr>
          <a:xfrm>
            <a:off x="3305147" y="3053979"/>
            <a:ext cx="5124569" cy="334637"/>
          </a:xfrm>
          <a:prstGeom prst="rect">
            <a:avLst/>
          </a:prstGeom>
          <a:solidFill>
            <a:srgbClr val="F1EEEB"/>
          </a:solidFill>
          <a:ln>
            <a:solidFill>
              <a:srgbClr val="F1E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dirty="0">
              <a:solidFill>
                <a:srgbClr val="CA6336"/>
              </a:solidFill>
              <a:latin typeface="Helvetic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F623B6-8412-334E-49C3-CC53CB6A4CDF}"/>
              </a:ext>
            </a:extLst>
          </p:cNvPr>
          <p:cNvSpPr txBox="1"/>
          <p:nvPr/>
        </p:nvSpPr>
        <p:spPr>
          <a:xfrm>
            <a:off x="3293466" y="3090492"/>
            <a:ext cx="5136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CL" sz="1100" dirty="0">
                <a:solidFill>
                  <a:srgbClr val="CA6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 DE PRODUCTOS</a:t>
            </a:r>
          </a:p>
        </p:txBody>
      </p:sp>
      <p:pic>
        <p:nvPicPr>
          <p:cNvPr id="4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A03F56-C4FA-3858-F2A6-D08A98E0A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048" y="1764663"/>
            <a:ext cx="5136250" cy="10874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A2330D8-704F-17AD-8528-35F7DF01E20D}"/>
              </a:ext>
            </a:extLst>
          </p:cNvPr>
          <p:cNvSpPr txBox="1"/>
          <p:nvPr/>
        </p:nvSpPr>
        <p:spPr>
          <a:xfrm>
            <a:off x="390828" y="1334758"/>
            <a:ext cx="27914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L" altLang="en-CL" sz="1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Bara-Ka.com pone a tu disposición un </a:t>
            </a:r>
            <a:r>
              <a:rPr kumimoji="0" lang="en-CL" altLang="en-CL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avanzado panel de control </a:t>
            </a:r>
            <a:r>
              <a:rPr kumimoji="0" lang="en-CL" altLang="en-CL" sz="1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publicar tus muebles 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L" altLang="en-CL" sz="1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gestionar tu presencia en el marketplace.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L" altLang="en-CL" sz="1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Acceso restringido.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CL" altLang="en-CL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 de tus: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CL" altLang="en-CL" sz="1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CL" altLang="en-C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L" altLang="en-CL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CL" altLang="en-CL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rtículos </a:t>
            </a:r>
            <a:r>
              <a:rPr kumimoji="0" lang="en-CL" altLang="en-CL" sz="1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online.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CL" altLang="en-C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Gestión de </a:t>
            </a:r>
            <a:r>
              <a:rPr lang="en-CL" altLang="en-CL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CL" altLang="en-CL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edidos</a:t>
            </a:r>
            <a:r>
              <a:rPr lang="en-CL" altLang="en-C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CL" altLang="en-CL" sz="1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CL" altLang="en-C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L" altLang="en-CL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con </a:t>
            </a:r>
            <a:r>
              <a:rPr kumimoji="0" lang="en-CL" altLang="en-CL" sz="1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clientes.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CL" altLang="en-C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Envío de </a:t>
            </a:r>
            <a:r>
              <a:rPr lang="en-CL" altLang="en-CL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CL" altLang="en-CL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acturas a clientes.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CL" altLang="en-CL" sz="1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en la gestión de tu cuenta.</a:t>
            </a:r>
          </a:p>
        </p:txBody>
      </p:sp>
      <p:pic>
        <p:nvPicPr>
          <p:cNvPr id="25" name="Picture 3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8988B6EF-89AF-C89F-7A9B-C41F14DFAF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43000"/>
          <a:stretch/>
        </p:blipFill>
        <p:spPr>
          <a:xfrm>
            <a:off x="4774994" y="3486435"/>
            <a:ext cx="2173192" cy="1552925"/>
          </a:xfrm>
          <a:prstGeom prst="rect">
            <a:avLst/>
          </a:prstGeom>
        </p:spPr>
      </p:pic>
      <p:sp>
        <p:nvSpPr>
          <p:cNvPr id="29" name="Google Shape;159;p28">
            <a:extLst>
              <a:ext uri="{FF2B5EF4-FFF2-40B4-BE49-F238E27FC236}">
                <a16:creationId xmlns:a16="http://schemas.microsoft.com/office/drawing/2014/main" id="{52B20F2C-2A59-5D4B-2ACC-7544B9AF1389}"/>
              </a:ext>
            </a:extLst>
          </p:cNvPr>
          <p:cNvSpPr txBox="1">
            <a:spLocks/>
          </p:cNvSpPr>
          <p:nvPr/>
        </p:nvSpPr>
        <p:spPr>
          <a:xfrm>
            <a:off x="0" y="4636322"/>
            <a:ext cx="506445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574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C5B3D7-AAD1-6922-9D2F-C167D594A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44666" r="24134"/>
          <a:stretch/>
        </p:blipFill>
        <p:spPr>
          <a:xfrm>
            <a:off x="5081286" y="-10467"/>
            <a:ext cx="4070982" cy="5153968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9C37B836-36DE-2B1A-83F9-8A1B4B0D4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688847"/>
            <a:ext cx="4185920" cy="882903"/>
          </a:xfrm>
        </p:spPr>
        <p:txBody>
          <a:bodyPr/>
          <a:lstStyle/>
          <a:p>
            <a:r>
              <a:rPr lang="en-CL" sz="3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Condiciones de </a:t>
            </a:r>
            <a:r>
              <a:rPr lang="en-CL" sz="3500" dirty="0">
                <a:solidFill>
                  <a:srgbClr val="CA6336"/>
                </a:solidFill>
                <a:latin typeface="+mj-lt"/>
              </a:rPr>
              <a:t>Colaboración</a:t>
            </a:r>
            <a:endParaRPr lang="es-ES" sz="3500" dirty="0">
              <a:solidFill>
                <a:srgbClr val="CA6336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CB3A5-2602-BED1-C102-C66FD556A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458" y="4636322"/>
            <a:ext cx="298881" cy="400852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A1EAE1A8-CEF0-1969-CB69-B8923B01486B}"/>
              </a:ext>
            </a:extLst>
          </p:cNvPr>
          <p:cNvSpPr txBox="1">
            <a:spLocks/>
          </p:cNvSpPr>
          <p:nvPr/>
        </p:nvSpPr>
        <p:spPr>
          <a:xfrm>
            <a:off x="1411633" y="747575"/>
            <a:ext cx="1126471" cy="6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2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l"/>
            <a:r>
              <a:rPr lang="en-CL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03</a:t>
            </a:r>
            <a:endParaRPr lang="es-ES" sz="2400" dirty="0">
              <a:solidFill>
                <a:srgbClr val="CA6336"/>
              </a:solidFill>
              <a:latin typeface="+mj-lt"/>
            </a:endParaRPr>
          </a:p>
        </p:txBody>
      </p:sp>
      <p:sp>
        <p:nvSpPr>
          <p:cNvPr id="8" name="Rectángulo 11">
            <a:extLst>
              <a:ext uri="{FF2B5EF4-FFF2-40B4-BE49-F238E27FC236}">
                <a16:creationId xmlns:a16="http://schemas.microsoft.com/office/drawing/2014/main" id="{35650C44-C94E-5ED1-AABD-DD75A0527FA7}"/>
              </a:ext>
            </a:extLst>
          </p:cNvPr>
          <p:cNvSpPr/>
          <p:nvPr/>
        </p:nvSpPr>
        <p:spPr>
          <a:xfrm>
            <a:off x="-166045" y="741179"/>
            <a:ext cx="2416485" cy="530344"/>
          </a:xfrm>
          <a:prstGeom prst="rect">
            <a:avLst/>
          </a:prstGeom>
          <a:noFill/>
          <a:ln>
            <a:solidFill>
              <a:srgbClr val="CA6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b="1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10" name="Google Shape;159;p28">
            <a:extLst>
              <a:ext uri="{FF2B5EF4-FFF2-40B4-BE49-F238E27FC236}">
                <a16:creationId xmlns:a16="http://schemas.microsoft.com/office/drawing/2014/main" id="{BC44DE43-1806-5AC9-431A-155FB1EEE805}"/>
              </a:ext>
            </a:extLst>
          </p:cNvPr>
          <p:cNvSpPr txBox="1">
            <a:spLocks/>
          </p:cNvSpPr>
          <p:nvPr/>
        </p:nvSpPr>
        <p:spPr>
          <a:xfrm>
            <a:off x="0" y="4636322"/>
            <a:ext cx="506445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3838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9D19DCB-8671-5ABC-CD61-AF3D4B45FC9C}"/>
              </a:ext>
            </a:extLst>
          </p:cNvPr>
          <p:cNvSpPr/>
          <p:nvPr/>
        </p:nvSpPr>
        <p:spPr>
          <a:xfrm>
            <a:off x="664625" y="859500"/>
            <a:ext cx="7697055" cy="3776822"/>
          </a:xfrm>
          <a:prstGeom prst="rect">
            <a:avLst/>
          </a:prstGeom>
          <a:solidFill>
            <a:srgbClr val="F1EEEB"/>
          </a:solidFill>
          <a:ln>
            <a:solidFill>
              <a:srgbClr val="F1E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dirty="0">
              <a:solidFill>
                <a:schemeClr val="accent2">
                  <a:lumMod val="75000"/>
                </a:schemeClr>
              </a:solidFill>
              <a:latin typeface="Helvetica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9DA213-EB36-0D74-15C2-D78354B4C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823" y="286106"/>
            <a:ext cx="6728274" cy="387997"/>
          </a:xfrm>
        </p:spPr>
        <p:txBody>
          <a:bodyPr/>
          <a:lstStyle/>
          <a:p>
            <a:pPr algn="l"/>
            <a:r>
              <a:rPr lang="en-CL" sz="3200" dirty="0">
                <a:solidFill>
                  <a:srgbClr val="CA6336"/>
                </a:solidFill>
                <a:latin typeface="+mj-lt"/>
              </a:rPr>
              <a:t>Condiciones de Colaboración</a:t>
            </a:r>
            <a:endParaRPr lang="es-ES" sz="2400" dirty="0">
              <a:solidFill>
                <a:srgbClr val="CA6336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E1C20-EC5B-59BA-59D9-914513105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458" y="4636322"/>
            <a:ext cx="298881" cy="400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A095D0-753B-F83D-663D-F57E5231CC44}"/>
              </a:ext>
            </a:extLst>
          </p:cNvPr>
          <p:cNvSpPr txBox="1"/>
          <p:nvPr/>
        </p:nvSpPr>
        <p:spPr>
          <a:xfrm>
            <a:off x="1060541" y="1268730"/>
            <a:ext cx="70229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Bara-Ka.com te propone unas condiciones de colaboración muy ventajosas: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 gastos de alta 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el marketplace.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 cuota mensual.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 limitación 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productos (previo filtro por el equipo de Bara-ka.com para asegurar coherencia del marketplace).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aplica un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porcentaje 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comisión 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solo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sobre las ventas realizadas, variable en función del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volúmen 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ventas 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de las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promociones*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 un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contrato 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colaboración 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personalizado (Período, Exclusividad).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CL" altLang="en-CL" sz="1200" b="1" i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kumimoji="0" lang="en-CL" altLang="en-CL" sz="1200" b="0" i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precio debería ser el mismo que en la propia tienda online, en caso de estar disponible a la venta en internet</a:t>
            </a:r>
            <a:endParaRPr lang="en-C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59;p28">
            <a:extLst>
              <a:ext uri="{FF2B5EF4-FFF2-40B4-BE49-F238E27FC236}">
                <a16:creationId xmlns:a16="http://schemas.microsoft.com/office/drawing/2014/main" id="{D2500CDD-58B7-38CD-BA2D-2B468C430EA8}"/>
              </a:ext>
            </a:extLst>
          </p:cNvPr>
          <p:cNvSpPr txBox="1">
            <a:spLocks/>
          </p:cNvSpPr>
          <p:nvPr/>
        </p:nvSpPr>
        <p:spPr>
          <a:xfrm>
            <a:off x="0" y="4636322"/>
            <a:ext cx="506445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7903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3"/>
          <p:cNvSpPr/>
          <p:nvPr/>
        </p:nvSpPr>
        <p:spPr>
          <a:xfrm>
            <a:off x="0" y="101233"/>
            <a:ext cx="9134370" cy="3262535"/>
          </a:xfrm>
          <a:custGeom>
            <a:avLst/>
            <a:gdLst/>
            <a:ahLst/>
            <a:cxnLst/>
            <a:rect l="l" t="t" r="r" b="b"/>
            <a:pathLst>
              <a:path w="12470130" h="6184900" extrusionOk="0">
                <a:moveTo>
                  <a:pt x="0" y="6184900"/>
                </a:moveTo>
                <a:lnTo>
                  <a:pt x="12469774" y="6184900"/>
                </a:lnTo>
                <a:lnTo>
                  <a:pt x="12469774" y="0"/>
                </a:lnTo>
                <a:lnTo>
                  <a:pt x="0" y="0"/>
                </a:lnTo>
                <a:lnTo>
                  <a:pt x="0" y="6184900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6B4F95-57B3-6F24-D59D-EC4DADAD3ECB}"/>
              </a:ext>
            </a:extLst>
          </p:cNvPr>
          <p:cNvSpPr/>
          <p:nvPr/>
        </p:nvSpPr>
        <p:spPr>
          <a:xfrm>
            <a:off x="9630" y="3196226"/>
            <a:ext cx="9124740" cy="1947274"/>
          </a:xfrm>
          <a:prstGeom prst="rect">
            <a:avLst/>
          </a:prstGeom>
          <a:solidFill>
            <a:srgbClr val="F1EEEB"/>
          </a:solidFill>
          <a:ln>
            <a:solidFill>
              <a:srgbClr val="F1E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dirty="0">
              <a:solidFill>
                <a:schemeClr val="accent2">
                  <a:lumMod val="75000"/>
                </a:schemeClr>
              </a:solidFill>
              <a:latin typeface="Helvetica" pitchFamily="2" charset="0"/>
            </a:endParaRPr>
          </a:p>
        </p:txBody>
      </p:sp>
      <p:sp>
        <p:nvSpPr>
          <p:cNvPr id="834" name="Google Shape;834;p53"/>
          <p:cNvSpPr/>
          <p:nvPr/>
        </p:nvSpPr>
        <p:spPr>
          <a:xfrm>
            <a:off x="2422212" y="-177800"/>
            <a:ext cx="4299600" cy="4814122"/>
          </a:xfrm>
          <a:prstGeom prst="rect">
            <a:avLst/>
          </a:prstGeom>
          <a:noFill/>
          <a:ln w="28575" cap="flat" cmpd="sng">
            <a:solidFill>
              <a:srgbClr val="D9B1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836" name="Google Shape;836;p53"/>
          <p:cNvSpPr txBox="1">
            <a:spLocks noGrp="1"/>
          </p:cNvSpPr>
          <p:nvPr>
            <p:ph type="title"/>
          </p:nvPr>
        </p:nvSpPr>
        <p:spPr>
          <a:xfrm>
            <a:off x="412075" y="264900"/>
            <a:ext cx="8319900" cy="148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CA6336"/>
                </a:solidFill>
                <a:latin typeface="+mj-lt"/>
              </a:rPr>
              <a:t>¡</a:t>
            </a:r>
            <a:r>
              <a:rPr lang="en-US" sz="4000" dirty="0" err="1">
                <a:solidFill>
                  <a:srgbClr val="CA6336"/>
                </a:solidFill>
                <a:latin typeface="+mj-lt"/>
              </a:rPr>
              <a:t>Muchas</a:t>
            </a:r>
            <a:r>
              <a:rPr lang="en-US" sz="4000" dirty="0">
                <a:solidFill>
                  <a:srgbClr val="CA6336"/>
                </a:solidFill>
                <a:latin typeface="+mj-lt"/>
              </a:rPr>
              <a:t> gracias!</a:t>
            </a:r>
            <a:endParaRPr sz="4000" dirty="0">
              <a:solidFill>
                <a:srgbClr val="CA6336"/>
              </a:solidFill>
              <a:latin typeface="+mj-lt"/>
            </a:endParaRP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89D81554-2180-B6D0-4513-58B2F090216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24955" y="1868859"/>
            <a:ext cx="3094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400" dirty="0">
                <a:solidFill>
                  <a:srgbClr val="D9B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¿Tienes preguntas?</a:t>
            </a:r>
          </a:p>
          <a:p>
            <a:pPr algn="ctr"/>
            <a:endParaRPr lang="en-CL" sz="1400" dirty="0">
              <a:solidFill>
                <a:srgbClr val="D9B1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¡Estamos aquí!</a:t>
            </a:r>
          </a:p>
          <a:p>
            <a:pPr algn="ctr"/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dudes en contactar con nosotros</a:t>
            </a:r>
            <a:endParaRPr lang="en-CL" sz="11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8511E332-D2A5-A974-B23C-034616D04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68" y="3785545"/>
            <a:ext cx="257073" cy="257073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765D3AF3-9BE6-F327-36FF-E5E5D6708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411" y="2761951"/>
            <a:ext cx="257072" cy="25707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FADD203-141C-B341-1B0D-D4FECAF99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626017" y="4190339"/>
            <a:ext cx="257072" cy="2570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8D674E1-8E5B-88AB-A578-98C4B725F424}"/>
              </a:ext>
            </a:extLst>
          </p:cNvPr>
          <p:cNvSpPr txBox="1"/>
          <p:nvPr/>
        </p:nvSpPr>
        <p:spPr>
          <a:xfrm>
            <a:off x="2885083" y="3785545"/>
            <a:ext cx="1724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>
                    <a:lumMod val="50000"/>
                  </a:schemeClr>
                </a:solidFill>
              </a:rPr>
              <a:t>+34 639 712 633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07DF29-A7F2-F113-9760-7FEA92275F20}"/>
              </a:ext>
            </a:extLst>
          </p:cNvPr>
          <p:cNvSpPr txBox="1"/>
          <p:nvPr/>
        </p:nvSpPr>
        <p:spPr>
          <a:xfrm>
            <a:off x="4025065" y="2760737"/>
            <a:ext cx="1935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10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bara_ka_marketplace</a:t>
            </a:r>
            <a:endParaRPr lang="es-E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EBA226-ABA8-5719-FA07-DCCE57DE3248}"/>
              </a:ext>
            </a:extLst>
          </p:cNvPr>
          <p:cNvSpPr txBox="1"/>
          <p:nvPr/>
        </p:nvSpPr>
        <p:spPr>
          <a:xfrm>
            <a:off x="4879277" y="4189232"/>
            <a:ext cx="2067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constanza@bara-ka.com</a:t>
            </a:r>
            <a:endParaRPr lang="es-E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068B97-C364-090C-A975-090B35B01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4458" y="4636322"/>
            <a:ext cx="298881" cy="400852"/>
          </a:xfrm>
          <a:prstGeom prst="rect">
            <a:avLst/>
          </a:prstGeom>
        </p:spPr>
      </p:pic>
      <p:sp>
        <p:nvSpPr>
          <p:cNvPr id="12" name="Google Shape;159;p28">
            <a:extLst>
              <a:ext uri="{FF2B5EF4-FFF2-40B4-BE49-F238E27FC236}">
                <a16:creationId xmlns:a16="http://schemas.microsoft.com/office/drawing/2014/main" id="{0C46EFF1-D07A-F83E-48BF-1900E8BF5847}"/>
              </a:ext>
            </a:extLst>
          </p:cNvPr>
          <p:cNvSpPr txBox="1">
            <a:spLocks/>
          </p:cNvSpPr>
          <p:nvPr/>
        </p:nvSpPr>
        <p:spPr>
          <a:xfrm>
            <a:off x="0" y="4636322"/>
            <a:ext cx="506445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A6B843E4-AE77-4DE3-C95B-76FB2856A8CC}"/>
              </a:ext>
            </a:extLst>
          </p:cNvPr>
          <p:cNvSpPr txBox="1"/>
          <p:nvPr/>
        </p:nvSpPr>
        <p:spPr>
          <a:xfrm>
            <a:off x="2896995" y="4182196"/>
            <a:ext cx="2067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celine@bara-ka.com</a:t>
            </a:r>
            <a:endParaRPr lang="en-US" sz="1100" b="0" i="0" u="none" strike="noStrike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8">
            <a:extLst>
              <a:ext uri="{FF2B5EF4-FFF2-40B4-BE49-F238E27FC236}">
                <a16:creationId xmlns:a16="http://schemas.microsoft.com/office/drawing/2014/main" id="{E9A1531B-3F50-3C9C-7FA5-7AE8A6D77921}"/>
              </a:ext>
            </a:extLst>
          </p:cNvPr>
          <p:cNvSpPr txBox="1"/>
          <p:nvPr/>
        </p:nvSpPr>
        <p:spPr>
          <a:xfrm>
            <a:off x="2544129" y="3406193"/>
            <a:ext cx="1901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Céline </a:t>
            </a:r>
            <a:r>
              <a:rPr lang="en-US" sz="1100" i="0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Maingé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0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i="0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Fundadora</a:t>
            </a:r>
            <a:r>
              <a:rPr lang="en-US" sz="1100" i="0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D093CD20-F2CB-5940-02F4-2E1BD138A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435" y="3814735"/>
            <a:ext cx="257073" cy="257073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1521C383-161C-8833-BBA8-8F3D60F6F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41784" y="4219529"/>
            <a:ext cx="257072" cy="257072"/>
          </a:xfrm>
          <a:prstGeom prst="rect">
            <a:avLst/>
          </a:prstGeom>
        </p:spPr>
      </p:pic>
      <p:sp>
        <p:nvSpPr>
          <p:cNvPr id="16" name="CuadroTexto 8">
            <a:extLst>
              <a:ext uri="{FF2B5EF4-FFF2-40B4-BE49-F238E27FC236}">
                <a16:creationId xmlns:a16="http://schemas.microsoft.com/office/drawing/2014/main" id="{B64647F5-E816-8390-28D6-5E1E808E3C2D}"/>
              </a:ext>
            </a:extLst>
          </p:cNvPr>
          <p:cNvSpPr txBox="1"/>
          <p:nvPr/>
        </p:nvSpPr>
        <p:spPr>
          <a:xfrm>
            <a:off x="4486317" y="3403858"/>
            <a:ext cx="1901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Constanza Araneda</a:t>
            </a: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01E3395F-2DBB-5A17-FA6A-DDFB202C6626}"/>
              </a:ext>
            </a:extLst>
          </p:cNvPr>
          <p:cNvSpPr txBox="1"/>
          <p:nvPr/>
        </p:nvSpPr>
        <p:spPr>
          <a:xfrm>
            <a:off x="4864221" y="3803477"/>
            <a:ext cx="1724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>
                    <a:lumMod val="50000"/>
                  </a:schemeClr>
                </a:solidFill>
              </a:rPr>
              <a:t>+34 609 374 153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29DA213-EB36-0D74-15C2-D78354B4C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6453" y="243361"/>
            <a:ext cx="3591098" cy="650159"/>
          </a:xfrm>
        </p:spPr>
        <p:txBody>
          <a:bodyPr/>
          <a:lstStyle/>
          <a:p>
            <a:r>
              <a:rPr lang="en-CL" sz="3600" dirty="0">
                <a:solidFill>
                  <a:srgbClr val="CA6336"/>
                </a:solidFill>
                <a:latin typeface="+mj-lt"/>
              </a:rPr>
              <a:t>¡</a:t>
            </a:r>
            <a:r>
              <a:rPr lang="es-ES" sz="3600" dirty="0">
                <a:solidFill>
                  <a:srgbClr val="CA6336"/>
                </a:solidFill>
                <a:latin typeface="+mj-lt"/>
              </a:rPr>
              <a:t>    </a:t>
            </a:r>
            <a:r>
              <a:rPr lang="en-CL" sz="3600" dirty="0">
                <a:solidFill>
                  <a:srgbClr val="CA6336"/>
                </a:solidFill>
                <a:latin typeface="+mn-lt"/>
              </a:rPr>
              <a:t>ienvenido</a:t>
            </a:r>
            <a:r>
              <a:rPr lang="en-CL" sz="3600" dirty="0">
                <a:solidFill>
                  <a:srgbClr val="CA6336"/>
                </a:solidFill>
                <a:latin typeface="+mj-lt"/>
              </a:rPr>
              <a:t>!</a:t>
            </a:r>
          </a:p>
          <a:p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9D19DCB-8671-5ABC-CD61-AF3D4B45FC9C}"/>
              </a:ext>
            </a:extLst>
          </p:cNvPr>
          <p:cNvSpPr/>
          <p:nvPr/>
        </p:nvSpPr>
        <p:spPr>
          <a:xfrm>
            <a:off x="0" y="827260"/>
            <a:ext cx="8453719" cy="4316240"/>
          </a:xfrm>
          <a:prstGeom prst="rect">
            <a:avLst/>
          </a:prstGeom>
          <a:solidFill>
            <a:srgbClr val="F1EEEB"/>
          </a:solidFill>
          <a:ln>
            <a:solidFill>
              <a:srgbClr val="F1E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dirty="0">
              <a:solidFill>
                <a:schemeClr val="accent2">
                  <a:lumMod val="75000"/>
                </a:schemeClr>
              </a:solidFill>
              <a:latin typeface="Helvetica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F620BDD-3948-FC57-DD2A-AA935C454B94}"/>
              </a:ext>
            </a:extLst>
          </p:cNvPr>
          <p:cNvSpPr/>
          <p:nvPr/>
        </p:nvSpPr>
        <p:spPr>
          <a:xfrm>
            <a:off x="2420708" y="-225287"/>
            <a:ext cx="4309230" cy="4935510"/>
          </a:xfrm>
          <a:prstGeom prst="rect">
            <a:avLst/>
          </a:prstGeom>
          <a:noFill/>
          <a:ln>
            <a:solidFill>
              <a:srgbClr val="D9B15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9B15B"/>
              </a:solidFill>
              <a:highlight>
                <a:srgbClr val="D9B15B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01A7E2-0C51-3E74-3C8A-FE815F5CA84E}"/>
              </a:ext>
            </a:extLst>
          </p:cNvPr>
          <p:cNvSpPr txBox="1"/>
          <p:nvPr/>
        </p:nvSpPr>
        <p:spPr>
          <a:xfrm>
            <a:off x="2776452" y="1125200"/>
            <a:ext cx="3591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L" sz="1200" i="1" dirty="0">
                <a:solidFill>
                  <a:schemeClr val="bg1">
                    <a:lumMod val="50000"/>
                  </a:schemeClr>
                </a:solidFill>
              </a:rPr>
              <a:t>Bienvenido a bara-ka el marketplace </a:t>
            </a:r>
            <a:r>
              <a:rPr lang="en-CL" sz="1200" b="1" i="1" dirty="0">
                <a:solidFill>
                  <a:schemeClr val="bg1">
                    <a:lumMod val="50000"/>
                  </a:schemeClr>
                </a:solidFill>
              </a:rPr>
              <a:t>especializado en muebles de diseño de segunda mano </a:t>
            </a:r>
            <a:r>
              <a:rPr lang="en-CL" sz="1200" i="1" dirty="0">
                <a:solidFill>
                  <a:schemeClr val="bg1">
                    <a:lumMod val="50000"/>
                  </a:schemeClr>
                </a:solidFill>
              </a:rPr>
              <a:t>en España.</a:t>
            </a:r>
          </a:p>
          <a:p>
            <a:pPr algn="just"/>
            <a:endParaRPr lang="en-CL" sz="1200" i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CL" sz="1200" b="1" i="1" dirty="0">
                <a:solidFill>
                  <a:schemeClr val="bg1">
                    <a:lumMod val="50000"/>
                  </a:schemeClr>
                </a:solidFill>
              </a:rPr>
              <a:t>Junto a ti </a:t>
            </a:r>
            <a:r>
              <a:rPr lang="en-CL" sz="1200" i="1" dirty="0">
                <a:solidFill>
                  <a:schemeClr val="bg1">
                    <a:lumMod val="50000"/>
                  </a:schemeClr>
                </a:solidFill>
              </a:rPr>
              <a:t>y a otros profesionales del sector </a:t>
            </a:r>
            <a:r>
              <a:rPr lang="en-CL" sz="1200" b="1" i="1" dirty="0">
                <a:solidFill>
                  <a:schemeClr val="bg1">
                    <a:lumMod val="50000"/>
                  </a:schemeClr>
                </a:solidFill>
              </a:rPr>
              <a:t>queremos entregar una amplia oferta de muebles</a:t>
            </a:r>
            <a:r>
              <a:rPr lang="en-CL" sz="1200" i="1" dirty="0">
                <a:solidFill>
                  <a:schemeClr val="bg1">
                    <a:lumMod val="50000"/>
                  </a:schemeClr>
                </a:solidFill>
              </a:rPr>
              <a:t> para todas las personas que son amantes del diseño.</a:t>
            </a:r>
          </a:p>
          <a:p>
            <a:pPr algn="just"/>
            <a:endParaRPr lang="en-CL" sz="1200" i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CL" sz="1200" i="1" dirty="0">
                <a:solidFill>
                  <a:schemeClr val="bg1">
                    <a:lumMod val="50000"/>
                  </a:schemeClr>
                </a:solidFill>
              </a:rPr>
              <a:t>Nuestra misión es facilitar una </a:t>
            </a:r>
            <a:r>
              <a:rPr lang="en-CL" sz="1200" b="1" i="1" dirty="0">
                <a:solidFill>
                  <a:schemeClr val="bg1">
                    <a:lumMod val="50000"/>
                  </a:schemeClr>
                </a:solidFill>
              </a:rPr>
              <a:t>alternativa de consumo respons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CL" sz="1200" b="1" i="1" dirty="0">
                <a:solidFill>
                  <a:schemeClr val="bg1">
                    <a:lumMod val="50000"/>
                  </a:schemeClr>
                </a:solidFill>
              </a:rPr>
              <a:t>ble </a:t>
            </a:r>
            <a:r>
              <a:rPr lang="en-CL" sz="1200" i="1" dirty="0">
                <a:solidFill>
                  <a:schemeClr val="bg1">
                    <a:lumMod val="50000"/>
                  </a:schemeClr>
                </a:solidFill>
              </a:rPr>
              <a:t>dando una segunda vida a los muebles.</a:t>
            </a:r>
          </a:p>
          <a:p>
            <a:pPr algn="just"/>
            <a:endParaRPr lang="en-CL" sz="1200" i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CL" sz="1200" b="1" i="1" dirty="0">
                <a:solidFill>
                  <a:schemeClr val="bg1">
                    <a:lumMod val="50000"/>
                  </a:schemeClr>
                </a:solidFill>
              </a:rPr>
              <a:t>Te invitamos a unirte a este proyecto </a:t>
            </a:r>
            <a:r>
              <a:rPr lang="en-CL" sz="1200" i="1" dirty="0">
                <a:solidFill>
                  <a:schemeClr val="bg1">
                    <a:lumMod val="50000"/>
                  </a:schemeClr>
                </a:solidFill>
              </a:rPr>
              <a:t>para ofrecer una alternativa de </a:t>
            </a:r>
            <a:r>
              <a:rPr lang="es-ES" sz="1200" i="1" dirty="0">
                <a:solidFill>
                  <a:schemeClr val="bg1">
                    <a:lumMod val="50000"/>
                  </a:schemeClr>
                </a:solidFill>
              </a:rPr>
              <a:t>decoración ética y de calidad, además de entregar diseño y exclusividad en cada uno de nuestros productos.</a:t>
            </a:r>
            <a:endParaRPr lang="en-CL" sz="1200" i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F2790F-4E0A-F6B7-4CC1-E7C54A91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458" y="4636322"/>
            <a:ext cx="298881" cy="400852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817530B-30BC-E8D3-A8D9-1FB9DA32A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6" r="76999"/>
          <a:stretch/>
        </p:blipFill>
        <p:spPr>
          <a:xfrm>
            <a:off x="3386052" y="-156906"/>
            <a:ext cx="553946" cy="109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6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F620BDD-3948-FC57-DD2A-AA935C454B94}"/>
              </a:ext>
            </a:extLst>
          </p:cNvPr>
          <p:cNvSpPr/>
          <p:nvPr/>
        </p:nvSpPr>
        <p:spPr>
          <a:xfrm>
            <a:off x="4535455" y="1796900"/>
            <a:ext cx="506445" cy="2606661"/>
          </a:xfrm>
          <a:prstGeom prst="rect">
            <a:avLst/>
          </a:prstGeom>
          <a:noFill/>
          <a:ln>
            <a:solidFill>
              <a:srgbClr val="D9B15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9B15B"/>
              </a:solidFill>
              <a:highlight>
                <a:srgbClr val="D9B15B"/>
              </a:highlight>
            </a:endParaRPr>
          </a:p>
        </p:txBody>
      </p:sp>
      <p:sp>
        <p:nvSpPr>
          <p:cNvPr id="9" name="Google Shape;157;p28">
            <a:extLst>
              <a:ext uri="{FF2B5EF4-FFF2-40B4-BE49-F238E27FC236}">
                <a16:creationId xmlns:a16="http://schemas.microsoft.com/office/drawing/2014/main" id="{F012E2CC-993A-7BB1-2884-7EDA387823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5771" y="965043"/>
            <a:ext cx="2030617" cy="5492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D9B15B"/>
                </a:solidFill>
                <a:latin typeface="+mj-lt"/>
              </a:rPr>
              <a:t>Indice</a:t>
            </a:r>
            <a:endParaRPr sz="3600" dirty="0">
              <a:solidFill>
                <a:srgbClr val="D9B15B"/>
              </a:solidFill>
              <a:latin typeface="+mj-lt"/>
            </a:endParaRPr>
          </a:p>
        </p:txBody>
      </p:sp>
      <p:sp>
        <p:nvSpPr>
          <p:cNvPr id="10" name="Google Shape;158;p28">
            <a:extLst>
              <a:ext uri="{FF2B5EF4-FFF2-40B4-BE49-F238E27FC236}">
                <a16:creationId xmlns:a16="http://schemas.microsoft.com/office/drawing/2014/main" id="{88355D03-9D04-8E30-3D3D-A4A25D9F24C6}"/>
              </a:ext>
            </a:extLst>
          </p:cNvPr>
          <p:cNvSpPr txBox="1">
            <a:spLocks/>
          </p:cNvSpPr>
          <p:nvPr/>
        </p:nvSpPr>
        <p:spPr>
          <a:xfrm>
            <a:off x="5290890" y="1955022"/>
            <a:ext cx="3079410" cy="3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NUESTRO CONCEPTO</a:t>
            </a:r>
          </a:p>
        </p:txBody>
      </p:sp>
      <p:sp>
        <p:nvSpPr>
          <p:cNvPr id="11" name="Google Shape;159;p28">
            <a:extLst>
              <a:ext uri="{FF2B5EF4-FFF2-40B4-BE49-F238E27FC236}">
                <a16:creationId xmlns:a16="http://schemas.microsoft.com/office/drawing/2014/main" id="{2D0D3F67-859E-27A8-E35F-6A50C802C77B}"/>
              </a:ext>
            </a:extLst>
          </p:cNvPr>
          <p:cNvSpPr txBox="1">
            <a:spLocks/>
          </p:cNvSpPr>
          <p:nvPr/>
        </p:nvSpPr>
        <p:spPr>
          <a:xfrm>
            <a:off x="4535455" y="1796901"/>
            <a:ext cx="506445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04</a:t>
            </a:r>
          </a:p>
        </p:txBody>
      </p:sp>
      <p:sp>
        <p:nvSpPr>
          <p:cNvPr id="15" name="Google Shape;163;p28">
            <a:extLst>
              <a:ext uri="{FF2B5EF4-FFF2-40B4-BE49-F238E27FC236}">
                <a16:creationId xmlns:a16="http://schemas.microsoft.com/office/drawing/2014/main" id="{721A249E-DF83-296F-C7AC-5BA77EDD11B7}"/>
              </a:ext>
            </a:extLst>
          </p:cNvPr>
          <p:cNvSpPr txBox="1">
            <a:spLocks/>
          </p:cNvSpPr>
          <p:nvPr/>
        </p:nvSpPr>
        <p:spPr>
          <a:xfrm>
            <a:off x="5290891" y="2565880"/>
            <a:ext cx="5358900" cy="3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¿POR QUÉ VENDER EN BARA-KA?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79721A0-626C-BF56-8E1F-1E43F1AD1C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21749"/>
          <a:stretch/>
        </p:blipFill>
        <p:spPr>
          <a:xfrm>
            <a:off x="0" y="-10757"/>
            <a:ext cx="4238231" cy="5150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AC729C-F6B7-C82F-7CFE-5BF461965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458" y="4636322"/>
            <a:ext cx="298881" cy="400852"/>
          </a:xfrm>
          <a:prstGeom prst="rect">
            <a:avLst/>
          </a:prstGeom>
        </p:spPr>
      </p:pic>
      <p:sp>
        <p:nvSpPr>
          <p:cNvPr id="8" name="Google Shape;163;p28">
            <a:extLst>
              <a:ext uri="{FF2B5EF4-FFF2-40B4-BE49-F238E27FC236}">
                <a16:creationId xmlns:a16="http://schemas.microsoft.com/office/drawing/2014/main" id="{ECEB036D-52D4-751D-4864-76017964E806}"/>
              </a:ext>
            </a:extLst>
          </p:cNvPr>
          <p:cNvSpPr txBox="1">
            <a:spLocks/>
          </p:cNvSpPr>
          <p:nvPr/>
        </p:nvSpPr>
        <p:spPr>
          <a:xfrm>
            <a:off x="5290890" y="3222458"/>
            <a:ext cx="5358900" cy="3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¿CÓMO FUNCIONA BARA-KA?</a:t>
            </a:r>
          </a:p>
        </p:txBody>
      </p:sp>
      <p:sp>
        <p:nvSpPr>
          <p:cNvPr id="19" name="Google Shape;163;p28">
            <a:extLst>
              <a:ext uri="{FF2B5EF4-FFF2-40B4-BE49-F238E27FC236}">
                <a16:creationId xmlns:a16="http://schemas.microsoft.com/office/drawing/2014/main" id="{1FF00EF3-B843-7B91-B758-4BE9D11AF2D2}"/>
              </a:ext>
            </a:extLst>
          </p:cNvPr>
          <p:cNvSpPr txBox="1">
            <a:spLocks/>
          </p:cNvSpPr>
          <p:nvPr/>
        </p:nvSpPr>
        <p:spPr>
          <a:xfrm>
            <a:off x="5290890" y="3906530"/>
            <a:ext cx="5358900" cy="3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CONDICIONES DE COLABORACIÓN</a:t>
            </a:r>
          </a:p>
        </p:txBody>
      </p:sp>
      <p:sp>
        <p:nvSpPr>
          <p:cNvPr id="21" name="Google Shape;159;p28">
            <a:extLst>
              <a:ext uri="{FF2B5EF4-FFF2-40B4-BE49-F238E27FC236}">
                <a16:creationId xmlns:a16="http://schemas.microsoft.com/office/drawing/2014/main" id="{256F735F-8D24-9C5C-FC25-DF66399D4E40}"/>
              </a:ext>
            </a:extLst>
          </p:cNvPr>
          <p:cNvSpPr txBox="1">
            <a:spLocks/>
          </p:cNvSpPr>
          <p:nvPr/>
        </p:nvSpPr>
        <p:spPr>
          <a:xfrm>
            <a:off x="4554660" y="2416826"/>
            <a:ext cx="506445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05</a:t>
            </a:r>
          </a:p>
        </p:txBody>
      </p:sp>
      <p:sp>
        <p:nvSpPr>
          <p:cNvPr id="22" name="Google Shape;159;p28">
            <a:extLst>
              <a:ext uri="{FF2B5EF4-FFF2-40B4-BE49-F238E27FC236}">
                <a16:creationId xmlns:a16="http://schemas.microsoft.com/office/drawing/2014/main" id="{4D1492E3-880C-F550-B99E-70B74C05EDF1}"/>
              </a:ext>
            </a:extLst>
          </p:cNvPr>
          <p:cNvSpPr txBox="1">
            <a:spLocks/>
          </p:cNvSpPr>
          <p:nvPr/>
        </p:nvSpPr>
        <p:spPr>
          <a:xfrm>
            <a:off x="4535455" y="3051652"/>
            <a:ext cx="506445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07</a:t>
            </a:r>
          </a:p>
        </p:txBody>
      </p:sp>
      <p:sp>
        <p:nvSpPr>
          <p:cNvPr id="24" name="Google Shape;159;p28">
            <a:extLst>
              <a:ext uri="{FF2B5EF4-FFF2-40B4-BE49-F238E27FC236}">
                <a16:creationId xmlns:a16="http://schemas.microsoft.com/office/drawing/2014/main" id="{B35890B8-3FF6-23D8-FC41-B548E37E7064}"/>
              </a:ext>
            </a:extLst>
          </p:cNvPr>
          <p:cNvSpPr txBox="1">
            <a:spLocks/>
          </p:cNvSpPr>
          <p:nvPr/>
        </p:nvSpPr>
        <p:spPr>
          <a:xfrm>
            <a:off x="4537968" y="3738134"/>
            <a:ext cx="506445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6661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>
            <a:extLst>
              <a:ext uri="{FF2B5EF4-FFF2-40B4-BE49-F238E27FC236}">
                <a16:creationId xmlns:a16="http://schemas.microsoft.com/office/drawing/2014/main" id="{4EB47664-3AB4-A5C1-5664-ABD407E7B1BA}"/>
              </a:ext>
            </a:extLst>
          </p:cNvPr>
          <p:cNvSpPr/>
          <p:nvPr/>
        </p:nvSpPr>
        <p:spPr>
          <a:xfrm>
            <a:off x="1612308" y="1167897"/>
            <a:ext cx="6756148" cy="3376943"/>
          </a:xfrm>
          <a:prstGeom prst="rect">
            <a:avLst/>
          </a:prstGeom>
          <a:solidFill>
            <a:srgbClr val="F1EEEB"/>
          </a:solidFill>
          <a:ln>
            <a:solidFill>
              <a:srgbClr val="F1E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dirty="0">
              <a:solidFill>
                <a:schemeClr val="accent2">
                  <a:lumMod val="75000"/>
                </a:schemeClr>
              </a:solidFill>
              <a:latin typeface="Helvetica" pitchFamily="2" charset="0"/>
            </a:endParaRPr>
          </a:p>
        </p:txBody>
      </p:sp>
      <p:sp>
        <p:nvSpPr>
          <p:cNvPr id="6" name="Rectángulo 11">
            <a:extLst>
              <a:ext uri="{FF2B5EF4-FFF2-40B4-BE49-F238E27FC236}">
                <a16:creationId xmlns:a16="http://schemas.microsoft.com/office/drawing/2014/main" id="{30FC1F48-86ED-2827-CE37-ABE9036556B2}"/>
              </a:ext>
            </a:extLst>
          </p:cNvPr>
          <p:cNvSpPr/>
          <p:nvPr/>
        </p:nvSpPr>
        <p:spPr>
          <a:xfrm>
            <a:off x="5733897" y="598660"/>
            <a:ext cx="2416485" cy="2882573"/>
          </a:xfrm>
          <a:prstGeom prst="rect">
            <a:avLst/>
          </a:prstGeom>
          <a:noFill/>
          <a:ln>
            <a:solidFill>
              <a:srgbClr val="CA6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b="1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37B836-36DE-2B1A-83F9-8A1B4B0D4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897" y="1253715"/>
            <a:ext cx="2245259" cy="882903"/>
          </a:xfrm>
        </p:spPr>
        <p:txBody>
          <a:bodyPr/>
          <a:lstStyle/>
          <a:p>
            <a:pPr algn="l"/>
            <a:r>
              <a:rPr lang="en-CL" sz="3200" dirty="0">
                <a:solidFill>
                  <a:srgbClr val="CA6336"/>
                </a:solidFill>
                <a:latin typeface="+mj-lt"/>
              </a:rPr>
              <a:t>Nuestro </a:t>
            </a:r>
          </a:p>
          <a:p>
            <a:pPr algn="l"/>
            <a:r>
              <a:rPr lang="en-CL" sz="3200" dirty="0">
                <a:solidFill>
                  <a:srgbClr val="CA6336"/>
                </a:solidFill>
                <a:latin typeface="+mj-lt"/>
              </a:rPr>
              <a:t>Concepto</a:t>
            </a:r>
            <a:endParaRPr lang="es-ES" sz="2400" dirty="0">
              <a:solidFill>
                <a:srgbClr val="CA6336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7E733-8596-3274-62D9-74BFC4991C88}"/>
              </a:ext>
            </a:extLst>
          </p:cNvPr>
          <p:cNvSpPr txBox="1"/>
          <p:nvPr/>
        </p:nvSpPr>
        <p:spPr>
          <a:xfrm>
            <a:off x="1730569" y="1429534"/>
            <a:ext cx="38850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Somos un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marketplace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dedicado exclusivamente a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objetos y muebles de segunda mano 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los apasionados del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diseño 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España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Ofrecemos muebles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especialmente seleccionados 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 las propuestas de profesionales de muebles de segunda mano.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CL" altLang="en-C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uscamos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facilitar el contacto 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 compradores y vendedores de muebles.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CL" altLang="en-C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CL" altLang="en-CL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Queremos entregar una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alternativa de diseño sostenible</a:t>
            </a:r>
            <a:r>
              <a:rPr lang="en-CL" altLang="en-C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dándole una segunda vida a los muebles.</a:t>
            </a: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CB3A5-2602-BED1-C102-C66FD556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458" y="4636322"/>
            <a:ext cx="298881" cy="4008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865AB8-FE6F-2AF4-1EEB-02C9E3E3E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3" y="0"/>
            <a:ext cx="2862460" cy="1024693"/>
          </a:xfrm>
          <a:prstGeom prst="rect">
            <a:avLst/>
          </a:prstGeom>
        </p:spPr>
      </p:pic>
      <p:sp>
        <p:nvSpPr>
          <p:cNvPr id="11" name="Google Shape;159;p28">
            <a:extLst>
              <a:ext uri="{FF2B5EF4-FFF2-40B4-BE49-F238E27FC236}">
                <a16:creationId xmlns:a16="http://schemas.microsoft.com/office/drawing/2014/main" id="{4EBD30A1-D8A3-BC5D-C4EF-800F17F4CDDF}"/>
              </a:ext>
            </a:extLst>
          </p:cNvPr>
          <p:cNvSpPr txBox="1">
            <a:spLocks/>
          </p:cNvSpPr>
          <p:nvPr/>
        </p:nvSpPr>
        <p:spPr>
          <a:xfrm>
            <a:off x="0" y="4636322"/>
            <a:ext cx="506445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37054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1">
            <a:extLst>
              <a:ext uri="{FF2B5EF4-FFF2-40B4-BE49-F238E27FC236}">
                <a16:creationId xmlns:a16="http://schemas.microsoft.com/office/drawing/2014/main" id="{30FC1F48-86ED-2827-CE37-ABE9036556B2}"/>
              </a:ext>
            </a:extLst>
          </p:cNvPr>
          <p:cNvSpPr/>
          <p:nvPr/>
        </p:nvSpPr>
        <p:spPr>
          <a:xfrm>
            <a:off x="6856526" y="899190"/>
            <a:ext cx="2416485" cy="530344"/>
          </a:xfrm>
          <a:prstGeom prst="rect">
            <a:avLst/>
          </a:prstGeom>
          <a:noFill/>
          <a:ln>
            <a:solidFill>
              <a:srgbClr val="CA6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b="1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37B836-36DE-2B1A-83F9-8A1B4B0D4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7693" y="1903174"/>
            <a:ext cx="3800947" cy="882903"/>
          </a:xfrm>
        </p:spPr>
        <p:txBody>
          <a:bodyPr/>
          <a:lstStyle/>
          <a:p>
            <a:pPr algn="l"/>
            <a:r>
              <a:rPr lang="en-CL" sz="3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¿Por qué vender en </a:t>
            </a:r>
            <a:r>
              <a:rPr lang="en-CL" sz="3500" dirty="0">
                <a:solidFill>
                  <a:srgbClr val="CA6336"/>
                </a:solidFill>
                <a:latin typeface="+mj-lt"/>
              </a:rPr>
              <a:t>bara-ka?</a:t>
            </a:r>
            <a:endParaRPr lang="es-ES" sz="3500" dirty="0">
              <a:solidFill>
                <a:srgbClr val="CA6336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7E733-8596-3274-62D9-74BFC4991C88}"/>
              </a:ext>
            </a:extLst>
          </p:cNvPr>
          <p:cNvSpPr txBox="1"/>
          <p:nvPr/>
        </p:nvSpPr>
        <p:spPr>
          <a:xfrm>
            <a:off x="4776309" y="2898777"/>
            <a:ext cx="388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CL" altLang="en-C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 razones son muchas!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CB3A5-2602-BED1-C102-C66FD556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458" y="4636322"/>
            <a:ext cx="298881" cy="400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468C84-71F8-B966-22F2-05AFF0251D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r="25728" b="11081"/>
          <a:stretch/>
        </p:blipFill>
        <p:spPr>
          <a:xfrm>
            <a:off x="-1" y="-1"/>
            <a:ext cx="4367694" cy="5186269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A1EAE1A8-CEF0-1969-CB69-B8923B01486B}"/>
              </a:ext>
            </a:extLst>
          </p:cNvPr>
          <p:cNvSpPr txBox="1">
            <a:spLocks/>
          </p:cNvSpPr>
          <p:nvPr/>
        </p:nvSpPr>
        <p:spPr>
          <a:xfrm>
            <a:off x="6757689" y="907571"/>
            <a:ext cx="2245259" cy="88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2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l"/>
            <a:r>
              <a:rPr lang="en-CL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01</a:t>
            </a:r>
            <a:endParaRPr lang="es-ES" sz="2400" dirty="0">
              <a:solidFill>
                <a:srgbClr val="CA6336"/>
              </a:solidFill>
              <a:latin typeface="+mj-lt"/>
            </a:endParaRPr>
          </a:p>
        </p:txBody>
      </p:sp>
      <p:sp>
        <p:nvSpPr>
          <p:cNvPr id="14" name="Google Shape;159;p28">
            <a:extLst>
              <a:ext uri="{FF2B5EF4-FFF2-40B4-BE49-F238E27FC236}">
                <a16:creationId xmlns:a16="http://schemas.microsoft.com/office/drawing/2014/main" id="{A8498531-DE4E-BE4B-24B0-8A631E2B8266}"/>
              </a:ext>
            </a:extLst>
          </p:cNvPr>
          <p:cNvSpPr txBox="1">
            <a:spLocks/>
          </p:cNvSpPr>
          <p:nvPr/>
        </p:nvSpPr>
        <p:spPr>
          <a:xfrm>
            <a:off x="0" y="4636322"/>
            <a:ext cx="506445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74872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3">
            <a:extLst>
              <a:ext uri="{FF2B5EF4-FFF2-40B4-BE49-F238E27FC236}">
                <a16:creationId xmlns:a16="http://schemas.microsoft.com/office/drawing/2014/main" id="{606357EC-CAE5-EA26-393B-FF5906539136}"/>
              </a:ext>
            </a:extLst>
          </p:cNvPr>
          <p:cNvSpPr/>
          <p:nvPr/>
        </p:nvSpPr>
        <p:spPr>
          <a:xfrm>
            <a:off x="403268" y="1066801"/>
            <a:ext cx="8171772" cy="3769948"/>
          </a:xfrm>
          <a:prstGeom prst="rect">
            <a:avLst/>
          </a:prstGeom>
          <a:solidFill>
            <a:srgbClr val="F1EEEB"/>
          </a:solidFill>
          <a:ln>
            <a:solidFill>
              <a:srgbClr val="F1E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dirty="0">
              <a:solidFill>
                <a:schemeClr val="accent2">
                  <a:lumMod val="75000"/>
                </a:schemeClr>
              </a:solidFill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CB3A5-2602-BED1-C102-C66FD556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458" y="4636322"/>
            <a:ext cx="298881" cy="400852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9C37B836-36DE-2B1A-83F9-8A1B4B0D4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046" y="576902"/>
            <a:ext cx="2082620" cy="882903"/>
          </a:xfrm>
        </p:spPr>
        <p:txBody>
          <a:bodyPr/>
          <a:lstStyle/>
          <a:p>
            <a:pPr algn="l"/>
            <a:r>
              <a:rPr lang="en-CL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¿Por qué vender en </a:t>
            </a:r>
            <a:r>
              <a:rPr lang="en-CL" sz="2800" dirty="0">
                <a:solidFill>
                  <a:srgbClr val="CA6336"/>
                </a:solidFill>
                <a:latin typeface="+mj-lt"/>
              </a:rPr>
              <a:t>bara-ka?</a:t>
            </a:r>
            <a:endParaRPr lang="es-ES" sz="2800" dirty="0">
              <a:solidFill>
                <a:srgbClr val="CA6336"/>
              </a:solidFill>
              <a:latin typeface="+mj-lt"/>
            </a:endParaRPr>
          </a:p>
        </p:txBody>
      </p:sp>
      <p:sp>
        <p:nvSpPr>
          <p:cNvPr id="6" name="Rectángulo 11">
            <a:extLst>
              <a:ext uri="{FF2B5EF4-FFF2-40B4-BE49-F238E27FC236}">
                <a16:creationId xmlns:a16="http://schemas.microsoft.com/office/drawing/2014/main" id="{30FC1F48-86ED-2827-CE37-ABE9036556B2}"/>
              </a:ext>
            </a:extLst>
          </p:cNvPr>
          <p:cNvSpPr/>
          <p:nvPr/>
        </p:nvSpPr>
        <p:spPr>
          <a:xfrm>
            <a:off x="730046" y="-173732"/>
            <a:ext cx="2416485" cy="2836922"/>
          </a:xfrm>
          <a:prstGeom prst="rect">
            <a:avLst/>
          </a:prstGeom>
          <a:noFill/>
          <a:ln>
            <a:solidFill>
              <a:srgbClr val="CA6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b="1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C87045-35FC-4A37-9ED2-C8757777DBAD}"/>
              </a:ext>
            </a:extLst>
          </p:cNvPr>
          <p:cNvSpPr txBox="1"/>
          <p:nvPr/>
        </p:nvSpPr>
        <p:spPr>
          <a:xfrm>
            <a:off x="3244172" y="1252882"/>
            <a:ext cx="5496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aumentar tus ventas.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tener un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canal de venta adicional.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concentrarte en lo tuyo y ganar tiempo.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Eres experto en muebles. Somos expertos en marketing.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Porque te ayudamos a convertir tus muebles en un producto atractivo online.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Porque poner tus productos a la venta es gratis.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Porque somos el marketplace de muebles de segunda mano en España.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Porque nuestra </a:t>
            </a:r>
            <a:r>
              <a:rPr kumimoji="0" lang="en-CL" altLang="en-CL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colaboración es WIN - WIN </a:t>
            </a:r>
            <a:r>
              <a:rPr kumimoji="0" lang="en-CL" altLang="en-CL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haremos todo lo posible en promoción para que vendas tus productos</a:t>
            </a:r>
            <a:r>
              <a:rPr lang="en-CL" altLang="en-C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CL" altLang="en-CL" sz="12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59;p28">
            <a:extLst>
              <a:ext uri="{FF2B5EF4-FFF2-40B4-BE49-F238E27FC236}">
                <a16:creationId xmlns:a16="http://schemas.microsoft.com/office/drawing/2014/main" id="{64EF6D69-28E7-898C-895B-DC7A18E96E01}"/>
              </a:ext>
            </a:extLst>
          </p:cNvPr>
          <p:cNvSpPr txBox="1">
            <a:spLocks/>
          </p:cNvSpPr>
          <p:nvPr/>
        </p:nvSpPr>
        <p:spPr>
          <a:xfrm>
            <a:off x="0" y="4636322"/>
            <a:ext cx="506445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11019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1">
            <a:extLst>
              <a:ext uri="{FF2B5EF4-FFF2-40B4-BE49-F238E27FC236}">
                <a16:creationId xmlns:a16="http://schemas.microsoft.com/office/drawing/2014/main" id="{30FC1F48-86ED-2827-CE37-ABE9036556B2}"/>
              </a:ext>
            </a:extLst>
          </p:cNvPr>
          <p:cNvSpPr/>
          <p:nvPr/>
        </p:nvSpPr>
        <p:spPr>
          <a:xfrm>
            <a:off x="6103223" y="-329909"/>
            <a:ext cx="539954" cy="1825774"/>
          </a:xfrm>
          <a:prstGeom prst="rect">
            <a:avLst/>
          </a:prstGeom>
          <a:noFill/>
          <a:ln>
            <a:solidFill>
              <a:srgbClr val="CA6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b="1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37B836-36DE-2B1A-83F9-8A1B4B0D4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6255" y="1941994"/>
            <a:ext cx="3633890" cy="882903"/>
          </a:xfrm>
        </p:spPr>
        <p:txBody>
          <a:bodyPr/>
          <a:lstStyle/>
          <a:p>
            <a:r>
              <a:rPr lang="en-CL" sz="3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¿Cómo funciona </a:t>
            </a:r>
            <a:r>
              <a:rPr lang="en-CL" sz="3500" dirty="0">
                <a:solidFill>
                  <a:srgbClr val="CA6336"/>
                </a:solidFill>
                <a:latin typeface="+mj-lt"/>
              </a:rPr>
              <a:t>bara-ka?</a:t>
            </a:r>
            <a:endParaRPr lang="es-ES" sz="3500" dirty="0">
              <a:solidFill>
                <a:srgbClr val="CA6336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CB3A5-2602-BED1-C102-C66FD556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458" y="4636322"/>
            <a:ext cx="298881" cy="400852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A1EAE1A8-CEF0-1969-CB69-B8923B01486B}"/>
              </a:ext>
            </a:extLst>
          </p:cNvPr>
          <p:cNvSpPr txBox="1">
            <a:spLocks/>
          </p:cNvSpPr>
          <p:nvPr/>
        </p:nvSpPr>
        <p:spPr>
          <a:xfrm>
            <a:off x="5927068" y="928269"/>
            <a:ext cx="1126471" cy="63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2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l"/>
            <a:r>
              <a:rPr lang="en-CL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02</a:t>
            </a:r>
            <a:endParaRPr lang="es-ES" sz="2400" dirty="0">
              <a:solidFill>
                <a:srgbClr val="CA6336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CC625-9798-457F-FBE7-79D99C2D3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2824" b="11534"/>
          <a:stretch/>
        </p:blipFill>
        <p:spPr>
          <a:xfrm>
            <a:off x="0" y="0"/>
            <a:ext cx="3338854" cy="5143500"/>
          </a:xfrm>
          <a:prstGeom prst="rect">
            <a:avLst/>
          </a:prstGeom>
        </p:spPr>
      </p:pic>
      <p:sp>
        <p:nvSpPr>
          <p:cNvPr id="5" name="Google Shape;159;p28">
            <a:extLst>
              <a:ext uri="{FF2B5EF4-FFF2-40B4-BE49-F238E27FC236}">
                <a16:creationId xmlns:a16="http://schemas.microsoft.com/office/drawing/2014/main" id="{78D23BFD-EE61-1F47-0758-954800D2A032}"/>
              </a:ext>
            </a:extLst>
          </p:cNvPr>
          <p:cNvSpPr txBox="1">
            <a:spLocks/>
          </p:cNvSpPr>
          <p:nvPr/>
        </p:nvSpPr>
        <p:spPr>
          <a:xfrm>
            <a:off x="0" y="4636322"/>
            <a:ext cx="506445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151135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3">
            <a:extLst>
              <a:ext uri="{FF2B5EF4-FFF2-40B4-BE49-F238E27FC236}">
                <a16:creationId xmlns:a16="http://schemas.microsoft.com/office/drawing/2014/main" id="{606357EC-CAE5-EA26-393B-FF5906539136}"/>
              </a:ext>
            </a:extLst>
          </p:cNvPr>
          <p:cNvSpPr/>
          <p:nvPr/>
        </p:nvSpPr>
        <p:spPr>
          <a:xfrm>
            <a:off x="3314410" y="1603844"/>
            <a:ext cx="2333672" cy="3215786"/>
          </a:xfrm>
          <a:prstGeom prst="rect">
            <a:avLst/>
          </a:prstGeom>
          <a:solidFill>
            <a:srgbClr val="F1EEEB"/>
          </a:solidFill>
          <a:ln>
            <a:solidFill>
              <a:srgbClr val="F1E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dirty="0">
              <a:solidFill>
                <a:srgbClr val="CA6336"/>
              </a:solidFill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CB3A5-2602-BED1-C102-C66FD556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458" y="4636322"/>
            <a:ext cx="298881" cy="400852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9C37B836-36DE-2B1A-83F9-8A1B4B0D4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652" y="401619"/>
            <a:ext cx="3577794" cy="882903"/>
          </a:xfrm>
        </p:spPr>
        <p:txBody>
          <a:bodyPr/>
          <a:lstStyle/>
          <a:p>
            <a:pPr algn="l"/>
            <a:r>
              <a:rPr lang="en-CL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¿Cómo funciona?</a:t>
            </a:r>
            <a:endParaRPr lang="es-ES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ctángulo 11">
            <a:extLst>
              <a:ext uri="{FF2B5EF4-FFF2-40B4-BE49-F238E27FC236}">
                <a16:creationId xmlns:a16="http://schemas.microsoft.com/office/drawing/2014/main" id="{30FC1F48-86ED-2827-CE37-ABE9036556B2}"/>
              </a:ext>
            </a:extLst>
          </p:cNvPr>
          <p:cNvSpPr/>
          <p:nvPr/>
        </p:nvSpPr>
        <p:spPr>
          <a:xfrm>
            <a:off x="403268" y="306751"/>
            <a:ext cx="8099178" cy="658450"/>
          </a:xfrm>
          <a:prstGeom prst="rect">
            <a:avLst/>
          </a:prstGeom>
          <a:noFill/>
          <a:ln>
            <a:solidFill>
              <a:srgbClr val="CA6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b="1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C87045-35FC-4A37-9ED2-C8757777DBAD}"/>
              </a:ext>
            </a:extLst>
          </p:cNvPr>
          <p:cNvSpPr txBox="1"/>
          <p:nvPr/>
        </p:nvSpPr>
        <p:spPr>
          <a:xfrm>
            <a:off x="613316" y="2200844"/>
            <a:ext cx="19882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05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 ponemos en contacto con distintos </a:t>
            </a:r>
            <a:r>
              <a:rPr kumimoji="0" lang="en-CL" altLang="en-CL" sz="105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profesionales del mueble </a:t>
            </a:r>
            <a:r>
              <a:rPr kumimoji="0" lang="en-CL" altLang="en-CL" sz="105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segunda mano, fortaleciento el sector.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CL" altLang="en-CL" sz="105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05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Entregamos </a:t>
            </a:r>
            <a:r>
              <a:rPr kumimoji="0" lang="en-CL" altLang="en-CL" sz="105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 canal de venta adicional </a:t>
            </a:r>
            <a:r>
              <a:rPr kumimoji="0" lang="en-CL" altLang="en-CL" sz="105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ellos.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CL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L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Trabajamos en conjunto para </a:t>
            </a:r>
            <a:r>
              <a:rPr lang="en-CL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ofrecer la mejor alternativa </a:t>
            </a:r>
            <a:r>
              <a:rPr lang="en-CL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clientes.</a:t>
            </a:r>
          </a:p>
        </p:txBody>
      </p:sp>
      <p:sp>
        <p:nvSpPr>
          <p:cNvPr id="3" name="Rectángulo 11">
            <a:extLst>
              <a:ext uri="{FF2B5EF4-FFF2-40B4-BE49-F238E27FC236}">
                <a16:creationId xmlns:a16="http://schemas.microsoft.com/office/drawing/2014/main" id="{835205F4-CFC8-BB33-EE13-4A258987A911}"/>
              </a:ext>
            </a:extLst>
          </p:cNvPr>
          <p:cNvSpPr/>
          <p:nvPr/>
        </p:nvSpPr>
        <p:spPr>
          <a:xfrm>
            <a:off x="440594" y="1603844"/>
            <a:ext cx="2333672" cy="3215786"/>
          </a:xfrm>
          <a:prstGeom prst="rect">
            <a:avLst/>
          </a:prstGeom>
          <a:noFill/>
          <a:ln>
            <a:solidFill>
              <a:srgbClr val="D9B1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b="1" dirty="0">
              <a:solidFill>
                <a:srgbClr val="D9B15B"/>
              </a:solidFill>
              <a:latin typeface="Helvetica" pitchFamily="2" charset="0"/>
            </a:endParaRPr>
          </a:p>
        </p:txBody>
      </p:sp>
      <p:sp>
        <p:nvSpPr>
          <p:cNvPr id="4" name="Rectángulo 11">
            <a:extLst>
              <a:ext uri="{FF2B5EF4-FFF2-40B4-BE49-F238E27FC236}">
                <a16:creationId xmlns:a16="http://schemas.microsoft.com/office/drawing/2014/main" id="{8B98E38C-0CF4-D8FB-6152-BAE46F9B3CA7}"/>
              </a:ext>
            </a:extLst>
          </p:cNvPr>
          <p:cNvSpPr/>
          <p:nvPr/>
        </p:nvSpPr>
        <p:spPr>
          <a:xfrm>
            <a:off x="6168774" y="1603844"/>
            <a:ext cx="2333672" cy="3215786"/>
          </a:xfrm>
          <a:prstGeom prst="rect">
            <a:avLst/>
          </a:prstGeom>
          <a:noFill/>
          <a:ln>
            <a:solidFill>
              <a:srgbClr val="D9B1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b="1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501F3-E707-4630-8DFA-5B55F8B767BF}"/>
              </a:ext>
            </a:extLst>
          </p:cNvPr>
          <p:cNvSpPr txBox="1"/>
          <p:nvPr/>
        </p:nvSpPr>
        <p:spPr>
          <a:xfrm>
            <a:off x="3487132" y="2200844"/>
            <a:ext cx="2050068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L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enfocamos en la </a:t>
            </a:r>
            <a:r>
              <a:rPr lang="en-CL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de tus productos </a:t>
            </a:r>
            <a:r>
              <a:rPr lang="en-CL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distintas campañas de marketing.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CL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CL" altLang="en-CL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CL" altLang="en-CL" sz="105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ejoramos tu </a:t>
            </a:r>
            <a:r>
              <a:rPr kumimoji="0" lang="en-CL" altLang="en-CL" sz="105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visibilidad </a:t>
            </a:r>
            <a:r>
              <a:rPr kumimoji="0" lang="en-CL" altLang="en-CL" sz="105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kumimoji="0" lang="en-CL" altLang="en-CL" sz="105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gratuitamente </a:t>
            </a:r>
            <a:r>
              <a:rPr kumimoji="0" lang="en-CL" altLang="en-CL" sz="105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(sin cuota de alta ni mensual).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CL" altLang="en-CL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CL" altLang="en-CL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CL" altLang="en-CL" sz="105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ejoramos  la </a:t>
            </a:r>
            <a:r>
              <a:rPr kumimoji="0" lang="en-CL" altLang="en-CL" sz="105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presentación </a:t>
            </a:r>
            <a:r>
              <a:rPr kumimoji="0" lang="en-CL" altLang="en-CL" sz="105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tus </a:t>
            </a:r>
            <a:r>
              <a:rPr kumimoji="0" lang="en-CL" altLang="en-CL" sz="105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productos online</a:t>
            </a:r>
            <a:r>
              <a:rPr kumimoji="0" lang="en-CL" altLang="en-CL" sz="105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calidad de imagen, textos con el apoyo de un equipo de profesionales del marketing.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kumimoji="0" lang="en-CL" altLang="en-CL" sz="105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CL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CL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CL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8568D-C46D-DD42-597D-E832CCCD8F53}"/>
              </a:ext>
            </a:extLst>
          </p:cNvPr>
          <p:cNvSpPr txBox="1"/>
          <p:nvPr/>
        </p:nvSpPr>
        <p:spPr>
          <a:xfrm>
            <a:off x="6341496" y="2182577"/>
            <a:ext cx="198822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L" altLang="en-CL" sz="105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Hacemos uso de un </a:t>
            </a:r>
            <a:r>
              <a:rPr kumimoji="0" lang="en-CL" altLang="en-CL" sz="105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sitio web</a:t>
            </a:r>
            <a:r>
              <a:rPr kumimoji="0" lang="es-ES" altLang="en-CL" sz="105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potente y robusto</a:t>
            </a:r>
            <a:r>
              <a:rPr kumimoji="0" lang="en-CL" altLang="en-CL" sz="105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CL" altLang="en-CL" sz="105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kumimoji="0" lang="en-CL" altLang="en-CL" sz="105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 interfaz amigable</a:t>
            </a:r>
            <a:r>
              <a:rPr kumimoji="0" lang="en-CL" altLang="en-CL" sz="105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que el cliente pueda encontrar lo que busca de manera sencilla.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CL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L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Buscamos </a:t>
            </a:r>
            <a:r>
              <a:rPr lang="en-CL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poner en contacto</a:t>
            </a:r>
            <a:r>
              <a:rPr lang="en-CL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cada empresa con sus clientes a través de nuestro marketplace.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CL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CL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4077A5C2-5972-C62F-E0B5-380C6B3A302D}"/>
              </a:ext>
            </a:extLst>
          </p:cNvPr>
          <p:cNvSpPr txBox="1">
            <a:spLocks/>
          </p:cNvSpPr>
          <p:nvPr/>
        </p:nvSpPr>
        <p:spPr>
          <a:xfrm>
            <a:off x="440594" y="1741127"/>
            <a:ext cx="2333672" cy="88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2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l"/>
            <a:r>
              <a:rPr lang="en-CL" sz="2000" dirty="0">
                <a:solidFill>
                  <a:srgbClr val="CA6336"/>
                </a:solidFill>
                <a:latin typeface="+mj-lt"/>
              </a:rPr>
              <a:t>Colaboramos</a:t>
            </a:r>
            <a:endParaRPr lang="es-ES" sz="2000" dirty="0">
              <a:solidFill>
                <a:srgbClr val="CA6336"/>
              </a:solidFill>
              <a:latin typeface="+mj-lt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8A7D86F8-3729-5C3D-BA33-62FF517C6F7A}"/>
              </a:ext>
            </a:extLst>
          </p:cNvPr>
          <p:cNvSpPr txBox="1">
            <a:spLocks/>
          </p:cNvSpPr>
          <p:nvPr/>
        </p:nvSpPr>
        <p:spPr>
          <a:xfrm>
            <a:off x="3314410" y="1741126"/>
            <a:ext cx="2333672" cy="88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2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l"/>
            <a:r>
              <a:rPr lang="en-CL" sz="2000" dirty="0">
                <a:solidFill>
                  <a:srgbClr val="CA6336"/>
                </a:solidFill>
                <a:latin typeface="+mj-lt"/>
              </a:rPr>
              <a:t>Promocionamos</a:t>
            </a:r>
            <a:endParaRPr lang="es-ES" sz="2000" dirty="0">
              <a:solidFill>
                <a:srgbClr val="CA6336"/>
              </a:solidFill>
              <a:latin typeface="+mj-lt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840A17D5-EE74-2F82-64E2-6787C7103728}"/>
              </a:ext>
            </a:extLst>
          </p:cNvPr>
          <p:cNvSpPr txBox="1">
            <a:spLocks/>
          </p:cNvSpPr>
          <p:nvPr/>
        </p:nvSpPr>
        <p:spPr>
          <a:xfrm>
            <a:off x="6168774" y="1741994"/>
            <a:ext cx="2333672" cy="88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2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l"/>
            <a:r>
              <a:rPr lang="en-CL" sz="2000" dirty="0">
                <a:solidFill>
                  <a:srgbClr val="CA6336"/>
                </a:solidFill>
                <a:latin typeface="+mj-lt"/>
              </a:rPr>
              <a:t>Vendemos</a:t>
            </a:r>
            <a:endParaRPr lang="es-ES" sz="2000" dirty="0">
              <a:solidFill>
                <a:srgbClr val="CA6336"/>
              </a:solidFill>
              <a:latin typeface="+mj-lt"/>
            </a:endParaRPr>
          </a:p>
        </p:txBody>
      </p:sp>
      <p:sp>
        <p:nvSpPr>
          <p:cNvPr id="15" name="Google Shape;159;p28">
            <a:extLst>
              <a:ext uri="{FF2B5EF4-FFF2-40B4-BE49-F238E27FC236}">
                <a16:creationId xmlns:a16="http://schemas.microsoft.com/office/drawing/2014/main" id="{CE73E078-EBAF-085D-BBEC-DDE7C5CF4E95}"/>
              </a:ext>
            </a:extLst>
          </p:cNvPr>
          <p:cNvSpPr txBox="1">
            <a:spLocks/>
          </p:cNvSpPr>
          <p:nvPr/>
        </p:nvSpPr>
        <p:spPr>
          <a:xfrm>
            <a:off x="0" y="4636322"/>
            <a:ext cx="506445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139728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>
            <a:extLst>
              <a:ext uri="{FF2B5EF4-FFF2-40B4-BE49-F238E27FC236}">
                <a16:creationId xmlns:a16="http://schemas.microsoft.com/office/drawing/2014/main" id="{500BA4F0-E3F0-C28B-8B32-D749A3D6C96A}"/>
              </a:ext>
            </a:extLst>
          </p:cNvPr>
          <p:cNvSpPr/>
          <p:nvPr/>
        </p:nvSpPr>
        <p:spPr>
          <a:xfrm>
            <a:off x="248550" y="1283637"/>
            <a:ext cx="2207260" cy="334637"/>
          </a:xfrm>
          <a:prstGeom prst="rect">
            <a:avLst/>
          </a:prstGeom>
          <a:solidFill>
            <a:srgbClr val="F1EEEB"/>
          </a:solidFill>
          <a:ln>
            <a:solidFill>
              <a:srgbClr val="F1E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dirty="0">
              <a:solidFill>
                <a:srgbClr val="CA6336"/>
              </a:solidFill>
              <a:latin typeface="Helvetica" pitchFamily="2" charset="0"/>
            </a:endParaRPr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2773500" y="-20690"/>
            <a:ext cx="3597000" cy="239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dirty="0"/>
            </a:br>
            <a:endParaRPr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F6ADBBA-0D26-B032-8464-7069902BBEF8}"/>
              </a:ext>
            </a:extLst>
          </p:cNvPr>
          <p:cNvSpPr/>
          <p:nvPr/>
        </p:nvSpPr>
        <p:spPr>
          <a:xfrm>
            <a:off x="2455810" y="-338599"/>
            <a:ext cx="4309230" cy="1384524"/>
          </a:xfrm>
          <a:prstGeom prst="rect">
            <a:avLst/>
          </a:prstGeom>
          <a:noFill/>
          <a:ln>
            <a:solidFill>
              <a:srgbClr val="D9B15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D9B15B"/>
              </a:solidFill>
              <a:highlight>
                <a:srgbClr val="D9B15B"/>
              </a:highlight>
            </a:endParaRPr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2422152" y="1030922"/>
            <a:ext cx="4299648" cy="22171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70BCD457-25FB-1F52-A452-E1E026F4665E}"/>
              </a:ext>
            </a:extLst>
          </p:cNvPr>
          <p:cNvSpPr txBox="1">
            <a:spLocks/>
          </p:cNvSpPr>
          <p:nvPr/>
        </p:nvSpPr>
        <p:spPr>
          <a:xfrm>
            <a:off x="2412570" y="404597"/>
            <a:ext cx="4299647" cy="38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2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b="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en-CL" sz="3200" dirty="0">
                <a:solidFill>
                  <a:srgbClr val="CA6336"/>
                </a:solidFill>
                <a:latin typeface="+mj-lt"/>
              </a:rPr>
              <a:t>Nuestra Web</a:t>
            </a:r>
            <a:endParaRPr lang="es-ES" sz="2400" dirty="0">
              <a:solidFill>
                <a:srgbClr val="CA6336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C6410-3269-9EA7-2242-F335B4BDF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832"/>
          <a:stretch/>
        </p:blipFill>
        <p:spPr>
          <a:xfrm>
            <a:off x="224523" y="1779242"/>
            <a:ext cx="2207260" cy="2838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1B3ABB-2D05-1577-297D-9CF9ADD0A301}"/>
              </a:ext>
            </a:extLst>
          </p:cNvPr>
          <p:cNvSpPr txBox="1"/>
          <p:nvPr/>
        </p:nvSpPr>
        <p:spPr>
          <a:xfrm>
            <a:off x="320820" y="1320150"/>
            <a:ext cx="2134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CL" sz="1100" dirty="0">
                <a:solidFill>
                  <a:srgbClr val="CA6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PAGE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0EE077-358A-6960-81C9-1E55E66B08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4" r="966" b="3302"/>
          <a:stretch/>
        </p:blipFill>
        <p:spPr>
          <a:xfrm>
            <a:off x="2638029" y="1705869"/>
            <a:ext cx="3385819" cy="1799659"/>
          </a:xfrm>
          <a:prstGeom prst="rect">
            <a:avLst/>
          </a:prstGeom>
        </p:spPr>
      </p:pic>
      <p:sp>
        <p:nvSpPr>
          <p:cNvPr id="9" name="Rectángulo 3">
            <a:extLst>
              <a:ext uri="{FF2B5EF4-FFF2-40B4-BE49-F238E27FC236}">
                <a16:creationId xmlns:a16="http://schemas.microsoft.com/office/drawing/2014/main" id="{D9A3E6C2-9DE3-DC61-F491-99F9A2503037}"/>
              </a:ext>
            </a:extLst>
          </p:cNvPr>
          <p:cNvSpPr/>
          <p:nvPr/>
        </p:nvSpPr>
        <p:spPr>
          <a:xfrm>
            <a:off x="2638028" y="1283637"/>
            <a:ext cx="3385819" cy="334637"/>
          </a:xfrm>
          <a:prstGeom prst="rect">
            <a:avLst/>
          </a:prstGeom>
          <a:solidFill>
            <a:srgbClr val="F1EEEB"/>
          </a:solidFill>
          <a:ln>
            <a:solidFill>
              <a:srgbClr val="F1E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dirty="0">
              <a:solidFill>
                <a:srgbClr val="CA6336"/>
              </a:solidFill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7F2E3-5512-5270-FC1A-2E8AED6FFEE1}"/>
              </a:ext>
            </a:extLst>
          </p:cNvPr>
          <p:cNvSpPr txBox="1"/>
          <p:nvPr/>
        </p:nvSpPr>
        <p:spPr>
          <a:xfrm>
            <a:off x="2647610" y="1320150"/>
            <a:ext cx="3385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CL" sz="1100" dirty="0">
                <a:solidFill>
                  <a:srgbClr val="CA6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CATEGORÍAS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A29196-3F12-1BF9-E8C9-BB89EBC47B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65" t="40" r="15230" b="25350"/>
          <a:stretch/>
        </p:blipFill>
        <p:spPr>
          <a:xfrm>
            <a:off x="6134796" y="1759011"/>
            <a:ext cx="2913905" cy="2825264"/>
          </a:xfrm>
          <a:prstGeom prst="rect">
            <a:avLst/>
          </a:prstGeom>
        </p:spPr>
      </p:pic>
      <p:sp>
        <p:nvSpPr>
          <p:cNvPr id="15" name="Rectángulo 3">
            <a:extLst>
              <a:ext uri="{FF2B5EF4-FFF2-40B4-BE49-F238E27FC236}">
                <a16:creationId xmlns:a16="http://schemas.microsoft.com/office/drawing/2014/main" id="{598A6B65-2D8B-7BB8-E62F-3C52C015395E}"/>
              </a:ext>
            </a:extLst>
          </p:cNvPr>
          <p:cNvSpPr/>
          <p:nvPr/>
        </p:nvSpPr>
        <p:spPr>
          <a:xfrm>
            <a:off x="6168899" y="1292364"/>
            <a:ext cx="2879801" cy="334637"/>
          </a:xfrm>
          <a:prstGeom prst="rect">
            <a:avLst/>
          </a:prstGeom>
          <a:solidFill>
            <a:srgbClr val="F1EEEB"/>
          </a:solidFill>
          <a:ln>
            <a:solidFill>
              <a:srgbClr val="F1E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L" sz="1400" dirty="0">
              <a:solidFill>
                <a:srgbClr val="CA6336"/>
              </a:solidFill>
              <a:latin typeface="Helvetic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F623B6-8412-334E-49C3-CC53CB6A4CDF}"/>
              </a:ext>
            </a:extLst>
          </p:cNvPr>
          <p:cNvSpPr txBox="1"/>
          <p:nvPr/>
        </p:nvSpPr>
        <p:spPr>
          <a:xfrm>
            <a:off x="6159318" y="1328877"/>
            <a:ext cx="2889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CL" sz="1100" dirty="0">
                <a:solidFill>
                  <a:srgbClr val="CA6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VISUALIZACIÓN PRODUCTOS</a:t>
            </a:r>
          </a:p>
        </p:txBody>
      </p:sp>
      <p:sp>
        <p:nvSpPr>
          <p:cNvPr id="17" name="Google Shape;159;p28">
            <a:extLst>
              <a:ext uri="{FF2B5EF4-FFF2-40B4-BE49-F238E27FC236}">
                <a16:creationId xmlns:a16="http://schemas.microsoft.com/office/drawing/2014/main" id="{D24CB4A0-3C92-9604-7950-6BFE08C29C20}"/>
              </a:ext>
            </a:extLst>
          </p:cNvPr>
          <p:cNvSpPr txBox="1">
            <a:spLocks/>
          </p:cNvSpPr>
          <p:nvPr/>
        </p:nvSpPr>
        <p:spPr>
          <a:xfrm>
            <a:off x="0" y="4636322"/>
            <a:ext cx="506445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880293653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Interoris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693</Words>
  <Application>Microsoft Macintosh PowerPoint</Application>
  <PresentationFormat>Presentación en pantalla (16:9)</PresentationFormat>
  <Paragraphs>145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Roboto Slab Light</vt:lpstr>
      <vt:lpstr>Roboto Condensed</vt:lpstr>
      <vt:lpstr>Oswald</vt:lpstr>
      <vt:lpstr>Helvetica</vt:lpstr>
      <vt:lpstr>Arial</vt:lpstr>
      <vt:lpstr>Elegant Interorism</vt:lpstr>
      <vt:lpstr> </vt:lpstr>
      <vt:lpstr>Presentación de PowerPoint</vt:lpstr>
      <vt:lpstr>Indice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CREATIVITY!</dc:title>
  <cp:lastModifiedBy>Christophe R</cp:lastModifiedBy>
  <cp:revision>20</cp:revision>
  <dcterms:modified xsi:type="dcterms:W3CDTF">2023-01-23T14:55:44Z</dcterms:modified>
</cp:coreProperties>
</file>